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65" r:id="rId3"/>
    <p:sldId id="266" r:id="rId4"/>
    <p:sldId id="26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h Dunne" initials="HD" lastIdx="1" clrIdx="0">
    <p:extLst>
      <p:ext uri="{19B8F6BF-5375-455C-9EA6-DF929625EA0E}">
        <p15:presenceInfo xmlns:p15="http://schemas.microsoft.com/office/powerpoint/2012/main" userId="S::hannah.dunne@sfi.ie::2ec9fd7f-76ef-4802-bdcb-9b792ad218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66"/>
    <a:srgbClr val="00567A"/>
    <a:srgbClr val="E9E9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83"/>
    <p:restoredTop sz="94674"/>
  </p:normalViewPr>
  <p:slideViewPr>
    <p:cSldViewPr snapToGrid="0" snapToObjects="1" showGuides="1">
      <p:cViewPr>
        <p:scale>
          <a:sx n="100" d="100"/>
          <a:sy n="100" d="100"/>
        </p:scale>
        <p:origin x="1336" y="7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9F76AF97-6A3D-C548-8EDD-CC1A68206AC5}"/>
              </a:ext>
            </a:extLst>
          </p:cNvPr>
          <p:cNvPicPr>
            <a:picLocks noChangeAspect="1"/>
          </p:cNvPicPr>
          <p:nvPr userDrawn="1"/>
        </p:nvPicPr>
        <p:blipFill>
          <a:blip r:embed="rId2"/>
          <a:stretch>
            <a:fillRect/>
          </a:stretch>
        </p:blipFill>
        <p:spPr>
          <a:xfrm>
            <a:off x="6350" y="0"/>
            <a:ext cx="12179300" cy="6858000"/>
          </a:xfrm>
          <a:prstGeom prst="rect">
            <a:avLst/>
          </a:prstGeom>
        </p:spPr>
      </p:pic>
    </p:spTree>
    <p:extLst>
      <p:ext uri="{BB962C8B-B14F-4D97-AF65-F5344CB8AC3E}">
        <p14:creationId xmlns:p14="http://schemas.microsoft.com/office/powerpoint/2010/main" val="2815166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6E271-54CE-5E48-9DC6-F2099A47CE76}"/>
              </a:ext>
            </a:extLst>
          </p:cNvPr>
          <p:cNvSpPr>
            <a:spLocks noGrp="1"/>
          </p:cNvSpPr>
          <p:nvPr>
            <p:ph type="title"/>
          </p:nvPr>
        </p:nvSpPr>
        <p:spPr/>
        <p:txBody>
          <a:bodyPr/>
          <a:lstStyle>
            <a:lvl1pPr>
              <a:defRPr b="1">
                <a:solidFill>
                  <a:srgbClr val="333366"/>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D7637782-9D6A-FE4A-BB84-2BC692EE26C1}"/>
              </a:ext>
            </a:extLst>
          </p:cNvPr>
          <p:cNvSpPr>
            <a:spLocks noGrp="1"/>
          </p:cNvSpPr>
          <p:nvPr>
            <p:ph idx="1"/>
          </p:nvPr>
        </p:nvSpPr>
        <p:spPr>
          <a:xfrm>
            <a:off x="838200" y="1825625"/>
            <a:ext cx="10515600" cy="303461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5867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0DB6A-ED4D-EF43-AEB2-56C269A8437F}"/>
              </a:ext>
            </a:extLst>
          </p:cNvPr>
          <p:cNvSpPr>
            <a:spLocks noGrp="1"/>
          </p:cNvSpPr>
          <p:nvPr>
            <p:ph type="title"/>
          </p:nvPr>
        </p:nvSpPr>
        <p:spPr/>
        <p:txBody>
          <a:bodyPr/>
          <a:lstStyle>
            <a:lvl1pPr>
              <a:defRPr b="1">
                <a:solidFill>
                  <a:srgbClr val="333366"/>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3AD6A79E-85AE-7E49-86C8-15380EFB1BA9}"/>
              </a:ext>
            </a:extLst>
          </p:cNvPr>
          <p:cNvSpPr>
            <a:spLocks noGrp="1"/>
          </p:cNvSpPr>
          <p:nvPr>
            <p:ph sz="half" idx="1"/>
          </p:nvPr>
        </p:nvSpPr>
        <p:spPr>
          <a:xfrm>
            <a:off x="838200" y="1825625"/>
            <a:ext cx="4856018" cy="30445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01261E3-6017-FC43-BBF0-F4A9DE5F6F63}"/>
              </a:ext>
            </a:extLst>
          </p:cNvPr>
          <p:cNvSpPr>
            <a:spLocks noGrp="1"/>
          </p:cNvSpPr>
          <p:nvPr>
            <p:ph sz="half" idx="2"/>
          </p:nvPr>
        </p:nvSpPr>
        <p:spPr>
          <a:xfrm>
            <a:off x="6150934" y="1825625"/>
            <a:ext cx="4856018" cy="304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2033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FD601-9CFA-284B-9439-9CD71EA238F8}"/>
              </a:ext>
            </a:extLst>
          </p:cNvPr>
          <p:cNvSpPr>
            <a:spLocks noGrp="1"/>
          </p:cNvSpPr>
          <p:nvPr>
            <p:ph type="title"/>
          </p:nvPr>
        </p:nvSpPr>
        <p:spPr/>
        <p:txBody>
          <a:bodyPr/>
          <a:lstStyle>
            <a:lvl1pPr>
              <a:defRPr b="1">
                <a:solidFill>
                  <a:srgbClr val="333366"/>
                </a:solidFill>
                <a:latin typeface="+mn-lt"/>
              </a:defRPr>
            </a:lvl1pPr>
          </a:lstStyle>
          <a:p>
            <a:r>
              <a:rPr lang="en-US" dirty="0"/>
              <a:t>Click to edit Master title style</a:t>
            </a:r>
          </a:p>
        </p:txBody>
      </p:sp>
    </p:spTree>
    <p:extLst>
      <p:ext uri="{BB962C8B-B14F-4D97-AF65-F5344CB8AC3E}">
        <p14:creationId xmlns:p14="http://schemas.microsoft.com/office/powerpoint/2010/main" val="856051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579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4100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 with COF graphic">
    <p:spTree>
      <p:nvGrpSpPr>
        <p:cNvPr id="1" name=""/>
        <p:cNvGrpSpPr/>
        <p:nvPr/>
      </p:nvGrpSpPr>
      <p:grpSpPr>
        <a:xfrm>
          <a:off x="0" y="0"/>
          <a:ext cx="0" cy="0"/>
          <a:chOff x="0" y="0"/>
          <a:chExt cx="0" cy="0"/>
        </a:xfrm>
      </p:grpSpPr>
      <p:pic>
        <p:nvPicPr>
          <p:cNvPr id="2" name="Picture 1" descr="A picture containing text, envelope, businesscard, vector graphics&#10;&#10;Description automatically generated">
            <a:extLst>
              <a:ext uri="{FF2B5EF4-FFF2-40B4-BE49-F238E27FC236}">
                <a16:creationId xmlns:a16="http://schemas.microsoft.com/office/drawing/2014/main" id="{AE439F3D-98ED-934E-B852-583AE4F41F74}"/>
              </a:ext>
            </a:extLst>
          </p:cNvPr>
          <p:cNvPicPr>
            <a:picLocks/>
          </p:cNvPicPr>
          <p:nvPr userDrawn="1"/>
        </p:nvPicPr>
        <p:blipFill rotWithShape="1">
          <a:blip r:embed="rId2"/>
          <a:srcRect r="29240" b="69521"/>
          <a:stretch/>
        </p:blipFill>
        <p:spPr>
          <a:xfrm rot="10800000" flipH="1">
            <a:off x="8908255" y="5495"/>
            <a:ext cx="3297600" cy="914400"/>
          </a:xfrm>
          <a:prstGeom prst="rect">
            <a:avLst/>
          </a:prstGeom>
        </p:spPr>
      </p:pic>
    </p:spTree>
    <p:extLst>
      <p:ext uri="{BB962C8B-B14F-4D97-AF65-F5344CB8AC3E}">
        <p14:creationId xmlns:p14="http://schemas.microsoft.com/office/powerpoint/2010/main" val="1997728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56A0E-2331-E34F-9653-D282243F7DC8}"/>
              </a:ext>
            </a:extLst>
          </p:cNvPr>
          <p:cNvSpPr>
            <a:spLocks noGrp="1"/>
          </p:cNvSpPr>
          <p:nvPr>
            <p:ph type="title"/>
          </p:nvPr>
        </p:nvSpPr>
        <p:spPr>
          <a:xfrm>
            <a:off x="839788" y="987424"/>
            <a:ext cx="3932237" cy="1069975"/>
          </a:xfrm>
        </p:spPr>
        <p:txBody>
          <a:bodyPr anchor="b"/>
          <a:lstStyle>
            <a:lvl1pPr>
              <a:defRPr sz="3200" b="1">
                <a:solidFill>
                  <a:srgbClr val="333366"/>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D8117C75-BF11-084D-BB3C-CAD8518CD8AC}"/>
              </a:ext>
            </a:extLst>
          </p:cNvPr>
          <p:cNvSpPr>
            <a:spLocks noGrp="1"/>
          </p:cNvSpPr>
          <p:nvPr>
            <p:ph idx="1"/>
          </p:nvPr>
        </p:nvSpPr>
        <p:spPr>
          <a:xfrm>
            <a:off x="5183188" y="987425"/>
            <a:ext cx="6172200" cy="372372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A53904-D018-334E-BE68-98B603ED8764}"/>
              </a:ext>
            </a:extLst>
          </p:cNvPr>
          <p:cNvSpPr>
            <a:spLocks noGrp="1"/>
          </p:cNvSpPr>
          <p:nvPr>
            <p:ph type="body" sz="half" idx="2"/>
          </p:nvPr>
        </p:nvSpPr>
        <p:spPr>
          <a:xfrm>
            <a:off x="839788" y="2265218"/>
            <a:ext cx="3932237" cy="244593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144605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1C41F-14D8-5E4A-8148-232CA2EAD8A8}"/>
              </a:ext>
            </a:extLst>
          </p:cNvPr>
          <p:cNvSpPr>
            <a:spLocks noGrp="1"/>
          </p:cNvSpPr>
          <p:nvPr>
            <p:ph type="title"/>
          </p:nvPr>
        </p:nvSpPr>
        <p:spPr>
          <a:xfrm>
            <a:off x="839788" y="457200"/>
            <a:ext cx="3932237" cy="1600200"/>
          </a:xfrm>
        </p:spPr>
        <p:txBody>
          <a:bodyPr anchor="b"/>
          <a:lstStyle>
            <a:lvl1pPr>
              <a:defRPr sz="3200" b="1">
                <a:solidFill>
                  <a:srgbClr val="333366"/>
                </a:solidFill>
                <a:latin typeface="+mn-lt"/>
              </a:defRPr>
            </a:lvl1pPr>
          </a:lstStyle>
          <a:p>
            <a:r>
              <a:rPr lang="en-US" dirty="0"/>
              <a:t>Click to edit Master title style</a:t>
            </a:r>
          </a:p>
        </p:txBody>
      </p:sp>
      <p:sp>
        <p:nvSpPr>
          <p:cNvPr id="3" name="Picture Placeholder 2">
            <a:extLst>
              <a:ext uri="{FF2B5EF4-FFF2-40B4-BE49-F238E27FC236}">
                <a16:creationId xmlns:a16="http://schemas.microsoft.com/office/drawing/2014/main" id="{CEA6AEB0-336D-E24B-9238-BD1A3833A54D}"/>
              </a:ext>
            </a:extLst>
          </p:cNvPr>
          <p:cNvSpPr>
            <a:spLocks noGrp="1"/>
          </p:cNvSpPr>
          <p:nvPr>
            <p:ph type="pic" idx="1"/>
          </p:nvPr>
        </p:nvSpPr>
        <p:spPr>
          <a:xfrm>
            <a:off x="5183188" y="987426"/>
            <a:ext cx="6172200" cy="38131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Text Placeholder 3">
            <a:extLst>
              <a:ext uri="{FF2B5EF4-FFF2-40B4-BE49-F238E27FC236}">
                <a16:creationId xmlns:a16="http://schemas.microsoft.com/office/drawing/2014/main" id="{D06E76CF-351D-F140-9F07-F27F008BB37F}"/>
              </a:ext>
            </a:extLst>
          </p:cNvPr>
          <p:cNvSpPr>
            <a:spLocks noGrp="1"/>
          </p:cNvSpPr>
          <p:nvPr>
            <p:ph type="body" sz="half" idx="2"/>
          </p:nvPr>
        </p:nvSpPr>
        <p:spPr>
          <a:xfrm>
            <a:off x="839788" y="2265218"/>
            <a:ext cx="3932237" cy="244593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221793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Text&#10;&#10;Description automatically generated with low confidence">
            <a:extLst>
              <a:ext uri="{FF2B5EF4-FFF2-40B4-BE49-F238E27FC236}">
                <a16:creationId xmlns:a16="http://schemas.microsoft.com/office/drawing/2014/main" id="{94A54589-CBCC-964C-9526-74D780F80EC3}"/>
              </a:ext>
            </a:extLst>
          </p:cNvPr>
          <p:cNvPicPr>
            <a:picLocks noChangeAspect="1"/>
          </p:cNvPicPr>
          <p:nvPr userDrawn="1"/>
        </p:nvPicPr>
        <p:blipFill>
          <a:blip r:embed="rId11"/>
          <a:stretch>
            <a:fillRect/>
          </a:stretch>
        </p:blipFill>
        <p:spPr>
          <a:xfrm>
            <a:off x="6350" y="0"/>
            <a:ext cx="12179300" cy="6858000"/>
          </a:xfrm>
          <a:prstGeom prst="rect">
            <a:avLst/>
          </a:prstGeom>
        </p:spPr>
      </p:pic>
      <p:sp>
        <p:nvSpPr>
          <p:cNvPr id="2" name="Title Placeholder 1">
            <a:extLst>
              <a:ext uri="{FF2B5EF4-FFF2-40B4-BE49-F238E27FC236}">
                <a16:creationId xmlns:a16="http://schemas.microsoft.com/office/drawing/2014/main" id="{85B95297-59FC-1F4C-A667-EEB847F3CD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C4F928F-605C-6847-8CE9-98ECE49931D1}"/>
              </a:ext>
            </a:extLst>
          </p:cNvPr>
          <p:cNvSpPr>
            <a:spLocks noGrp="1"/>
          </p:cNvSpPr>
          <p:nvPr>
            <p:ph type="body" idx="1"/>
          </p:nvPr>
        </p:nvSpPr>
        <p:spPr>
          <a:xfrm>
            <a:off x="838200" y="1825625"/>
            <a:ext cx="10515600" cy="2940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5300808"/>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4" r:id="rId4"/>
    <p:sldLayoutId id="2147483655" r:id="rId5"/>
    <p:sldLayoutId id="2147483649" r:id="rId6"/>
    <p:sldLayoutId id="2147483659" r:id="rId7"/>
    <p:sldLayoutId id="2147483656" r:id="rId8"/>
    <p:sldLayoutId id="2147483657" r:id="rId9"/>
  </p:sldLayoutIdLst>
  <p:txStyles>
    <p:titleStyle>
      <a:lvl1pPr algn="l" defTabSz="914400" rtl="0" eaLnBrk="1" latinLnBrk="0" hangingPunct="1">
        <a:lnSpc>
          <a:spcPct val="90000"/>
        </a:lnSpc>
        <a:spcBef>
          <a:spcPct val="0"/>
        </a:spcBef>
        <a:buNone/>
        <a:defRPr sz="4400" b="1" kern="1200">
          <a:solidFill>
            <a:srgbClr val="333366"/>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333366"/>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333366"/>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333366"/>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333366"/>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333366"/>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creatingourfuture@sfi.ie"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mailto:creatingourfuture@sfi.ie" TargetMode="External"/><Relationship Id="rId2" Type="http://schemas.openxmlformats.org/officeDocument/2006/relationships/hyperlink" Target="http://creatingourfuture.ie/" TargetMode="Externa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www.sfi.ie/engagement/science-week/" TargetMode="External"/><Relationship Id="rId4" Type="http://schemas.openxmlformats.org/officeDocument/2006/relationships/hyperlink" Target="https://creatingourfuture.i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3361C-3542-4647-83D9-6925A8FED32A}"/>
              </a:ext>
            </a:extLst>
          </p:cNvPr>
          <p:cNvSpPr txBox="1">
            <a:spLocks/>
          </p:cNvSpPr>
          <p:nvPr/>
        </p:nvSpPr>
        <p:spPr>
          <a:xfrm>
            <a:off x="7134794" y="1295689"/>
            <a:ext cx="5015641"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mn-lt"/>
              </a:rPr>
              <a:t>Creating our Future – </a:t>
            </a:r>
            <a:br>
              <a:rPr lang="en-US" sz="3600" b="1" dirty="0">
                <a:solidFill>
                  <a:schemeClr val="bg1"/>
                </a:solidFill>
                <a:latin typeface="+mn-lt"/>
              </a:rPr>
            </a:br>
            <a:r>
              <a:rPr lang="en-US" sz="3600" b="1" dirty="0">
                <a:solidFill>
                  <a:schemeClr val="bg1"/>
                </a:solidFill>
                <a:latin typeface="+mn-lt"/>
              </a:rPr>
              <a:t>Our Ideas for Research</a:t>
            </a:r>
          </a:p>
        </p:txBody>
      </p:sp>
      <p:sp>
        <p:nvSpPr>
          <p:cNvPr id="3" name="Subtitle 2">
            <a:extLst>
              <a:ext uri="{FF2B5EF4-FFF2-40B4-BE49-F238E27FC236}">
                <a16:creationId xmlns:a16="http://schemas.microsoft.com/office/drawing/2014/main" id="{566B3858-84CD-074C-A0C5-55767403CE8F}"/>
              </a:ext>
            </a:extLst>
          </p:cNvPr>
          <p:cNvSpPr txBox="1">
            <a:spLocks/>
          </p:cNvSpPr>
          <p:nvPr/>
        </p:nvSpPr>
        <p:spPr>
          <a:xfrm>
            <a:off x="7148649" y="3429000"/>
            <a:ext cx="4184368"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bg1"/>
                </a:solidFill>
              </a:rPr>
              <a:t>School:</a:t>
            </a:r>
          </a:p>
          <a:p>
            <a:pPr marL="0" indent="0">
              <a:buFont typeface="Arial" panose="020B0604020202020204" pitchFamily="34" charset="0"/>
              <a:buNone/>
            </a:pPr>
            <a:r>
              <a:rPr lang="en-US" sz="2400" dirty="0">
                <a:solidFill>
                  <a:schemeClr val="bg1"/>
                </a:solidFill>
              </a:rPr>
              <a:t>Roll Number:</a:t>
            </a:r>
          </a:p>
          <a:p>
            <a:pPr marL="0" indent="0">
              <a:buFont typeface="Arial" panose="020B0604020202020204" pitchFamily="34" charset="0"/>
              <a:buNone/>
            </a:pPr>
            <a:r>
              <a:rPr lang="en-US" sz="2400" dirty="0">
                <a:solidFill>
                  <a:schemeClr val="bg1"/>
                </a:solidFill>
              </a:rPr>
              <a:t>Class:</a:t>
            </a:r>
          </a:p>
        </p:txBody>
      </p:sp>
    </p:spTree>
    <p:extLst>
      <p:ext uri="{BB962C8B-B14F-4D97-AF65-F5344CB8AC3E}">
        <p14:creationId xmlns:p14="http://schemas.microsoft.com/office/powerpoint/2010/main" val="56926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6">
            <a:extLst>
              <a:ext uri="{FF2B5EF4-FFF2-40B4-BE49-F238E27FC236}">
                <a16:creationId xmlns:a16="http://schemas.microsoft.com/office/drawing/2014/main" id="{F3E7382E-94E2-6944-A3EC-25B7E6BC79E8}"/>
              </a:ext>
            </a:extLst>
          </p:cNvPr>
          <p:cNvSpPr/>
          <p:nvPr/>
        </p:nvSpPr>
        <p:spPr>
          <a:xfrm>
            <a:off x="876300" y="3063984"/>
            <a:ext cx="4512158" cy="1404986"/>
          </a:xfrm>
          <a:prstGeom prst="roundRect">
            <a:avLst>
              <a:gd name="adj" fmla="val 6393"/>
            </a:avLst>
          </a:prstGeom>
          <a:solidFill>
            <a:srgbClr val="E9E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Rounded Corners 6">
            <a:extLst>
              <a:ext uri="{FF2B5EF4-FFF2-40B4-BE49-F238E27FC236}">
                <a16:creationId xmlns:a16="http://schemas.microsoft.com/office/drawing/2014/main" id="{C333EA65-8D57-474A-93C9-C8AA778BF005}"/>
              </a:ext>
            </a:extLst>
          </p:cNvPr>
          <p:cNvSpPr/>
          <p:nvPr/>
        </p:nvSpPr>
        <p:spPr>
          <a:xfrm>
            <a:off x="920153" y="2375315"/>
            <a:ext cx="4468305" cy="1063344"/>
          </a:xfrm>
          <a:prstGeom prst="roundRect">
            <a:avLst>
              <a:gd name="adj" fmla="val 6393"/>
            </a:avLst>
          </a:prstGeom>
          <a:solidFill>
            <a:srgbClr val="C4D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Rounded Corners 23">
            <a:extLst>
              <a:ext uri="{FF2B5EF4-FFF2-40B4-BE49-F238E27FC236}">
                <a16:creationId xmlns:a16="http://schemas.microsoft.com/office/drawing/2014/main" id="{D64E12D9-6EC3-0E4E-B0FC-0DE1219F5665}"/>
              </a:ext>
            </a:extLst>
          </p:cNvPr>
          <p:cNvSpPr/>
          <p:nvPr/>
        </p:nvSpPr>
        <p:spPr>
          <a:xfrm rot="21506302">
            <a:off x="445973" y="2557442"/>
            <a:ext cx="4769518" cy="1044886"/>
          </a:xfrm>
          <a:prstGeom prst="roundRect">
            <a:avLst>
              <a:gd name="adj" fmla="val 6393"/>
            </a:avLst>
          </a:prstGeom>
          <a:solidFill>
            <a:srgbClr val="8A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a:extLst>
              <a:ext uri="{FF2B5EF4-FFF2-40B4-BE49-F238E27FC236}">
                <a16:creationId xmlns:a16="http://schemas.microsoft.com/office/drawing/2014/main" id="{37E56C61-3E78-1846-B02D-A3E03377A764}"/>
              </a:ext>
            </a:extLst>
          </p:cNvPr>
          <p:cNvSpPr txBox="1"/>
          <p:nvPr/>
        </p:nvSpPr>
        <p:spPr>
          <a:xfrm rot="21506302">
            <a:off x="507488" y="2714517"/>
            <a:ext cx="4579804" cy="722634"/>
          </a:xfrm>
          <a:prstGeom prst="rect">
            <a:avLst/>
          </a:prstGeom>
          <a:noFill/>
        </p:spPr>
        <p:txBody>
          <a:bodyPr wrap="square">
            <a:spAutoFit/>
          </a:bodyPr>
          <a:lstStyle/>
          <a:p>
            <a:pPr algn="ctr">
              <a:lnSpc>
                <a:spcPts val="2500"/>
              </a:lnSpc>
            </a:pPr>
            <a:r>
              <a:rPr lang="en-GB" spc="20" dirty="0">
                <a:solidFill>
                  <a:srgbClr val="00567A"/>
                </a:solidFill>
                <a:latin typeface="Lucida Handwriting" panose="03010101010101010101" pitchFamily="66" charset="77"/>
                <a:ea typeface="Brush Script MT" panose="03060802040406070304" pitchFamily="66" charset="-122"/>
                <a:cs typeface="Cavolini" panose="020B0604020202020204" pitchFamily="34" charset="0"/>
              </a:rPr>
              <a:t>My idea for the future of research is....type your idea here!</a:t>
            </a:r>
            <a:endParaRPr lang="en-IE" spc="20" dirty="0">
              <a:solidFill>
                <a:schemeClr val="bg1"/>
              </a:solidFill>
              <a:latin typeface="Lucida Handwriting" panose="03010101010101010101" pitchFamily="66" charset="77"/>
              <a:ea typeface="Brush Script MT" panose="03060802040406070304" pitchFamily="66" charset="-122"/>
              <a:cs typeface="Cavolini" panose="020B0604020202020204" pitchFamily="34" charset="0"/>
            </a:endParaRPr>
          </a:p>
        </p:txBody>
      </p:sp>
      <p:sp>
        <p:nvSpPr>
          <p:cNvPr id="6" name="Subtitle 2">
            <a:extLst>
              <a:ext uri="{FF2B5EF4-FFF2-40B4-BE49-F238E27FC236}">
                <a16:creationId xmlns:a16="http://schemas.microsoft.com/office/drawing/2014/main" id="{679B5991-0BA4-4947-BC04-254036866A7C}"/>
              </a:ext>
            </a:extLst>
          </p:cNvPr>
          <p:cNvSpPr txBox="1">
            <a:spLocks/>
          </p:cNvSpPr>
          <p:nvPr/>
        </p:nvSpPr>
        <p:spPr>
          <a:xfrm>
            <a:off x="995985" y="3757413"/>
            <a:ext cx="3618015" cy="6986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200"/>
              </a:spcAft>
              <a:buFont typeface="Arial" panose="020B0604020202020204" pitchFamily="34" charset="0"/>
              <a:buNone/>
            </a:pPr>
            <a:r>
              <a:rPr lang="en-US" sz="1800" dirty="0">
                <a:solidFill>
                  <a:srgbClr val="00567A"/>
                </a:solidFill>
              </a:rPr>
              <a:t>Name:</a:t>
            </a:r>
          </a:p>
          <a:p>
            <a:pPr marL="0" indent="0">
              <a:spcBef>
                <a:spcPts val="0"/>
              </a:spcBef>
              <a:spcAft>
                <a:spcPts val="200"/>
              </a:spcAft>
              <a:buFont typeface="Arial" panose="020B0604020202020204" pitchFamily="34" charset="0"/>
              <a:buNone/>
            </a:pPr>
            <a:r>
              <a:rPr lang="en-US" sz="1800" dirty="0">
                <a:solidFill>
                  <a:srgbClr val="00567A"/>
                </a:solidFill>
              </a:rPr>
              <a:t>Class:</a:t>
            </a:r>
          </a:p>
        </p:txBody>
      </p:sp>
      <p:sp>
        <p:nvSpPr>
          <p:cNvPr id="7" name="TextBox 6">
            <a:extLst>
              <a:ext uri="{FF2B5EF4-FFF2-40B4-BE49-F238E27FC236}">
                <a16:creationId xmlns:a16="http://schemas.microsoft.com/office/drawing/2014/main" id="{92B6FB5F-A26E-1D44-86CD-A1B4727279ED}"/>
              </a:ext>
            </a:extLst>
          </p:cNvPr>
          <p:cNvSpPr txBox="1"/>
          <p:nvPr/>
        </p:nvSpPr>
        <p:spPr>
          <a:xfrm>
            <a:off x="6983312" y="2969415"/>
            <a:ext cx="3588327" cy="646331"/>
          </a:xfrm>
          <a:prstGeom prst="rect">
            <a:avLst/>
          </a:prstGeom>
          <a:noFill/>
        </p:spPr>
        <p:txBody>
          <a:bodyPr wrap="square" rtlCol="0">
            <a:spAutoFit/>
          </a:bodyPr>
          <a:lstStyle/>
          <a:p>
            <a:pPr algn="ctr"/>
            <a:r>
              <a:rPr lang="en-US" dirty="0">
                <a:solidFill>
                  <a:srgbClr val="00567A"/>
                </a:solidFill>
              </a:rPr>
              <a:t>Insert drawings, pictures and extra information related to my idea here</a:t>
            </a:r>
          </a:p>
        </p:txBody>
      </p:sp>
      <p:sp>
        <p:nvSpPr>
          <p:cNvPr id="8" name="Title 1">
            <a:extLst>
              <a:ext uri="{FF2B5EF4-FFF2-40B4-BE49-F238E27FC236}">
                <a16:creationId xmlns:a16="http://schemas.microsoft.com/office/drawing/2014/main" id="{A2BD198D-CDFA-6748-A18B-15A13FCA24D1}"/>
              </a:ext>
            </a:extLst>
          </p:cNvPr>
          <p:cNvSpPr txBox="1">
            <a:spLocks/>
          </p:cNvSpPr>
          <p:nvPr/>
        </p:nvSpPr>
        <p:spPr>
          <a:xfrm>
            <a:off x="838200" y="518472"/>
            <a:ext cx="8202769" cy="1198455"/>
          </a:xfrm>
          <a:prstGeom prst="rect">
            <a:avLst/>
          </a:prstGeom>
        </p:spPr>
        <p:txBody>
          <a:bodyPr/>
          <a:lstStyle>
            <a:lvl1pPr algn="l" defTabSz="914400" rtl="0" eaLnBrk="1" latinLnBrk="0" hangingPunct="1">
              <a:lnSpc>
                <a:spcPct val="90000"/>
              </a:lnSpc>
              <a:spcBef>
                <a:spcPct val="0"/>
              </a:spcBef>
              <a:buNone/>
              <a:defRPr sz="4400" b="1" kern="1200">
                <a:solidFill>
                  <a:srgbClr val="333366"/>
                </a:solidFill>
                <a:latin typeface="+mn-lt"/>
                <a:ea typeface="+mj-ea"/>
                <a:cs typeface="+mj-cs"/>
              </a:defRPr>
            </a:lvl1pPr>
          </a:lstStyle>
          <a:p>
            <a:r>
              <a:rPr lang="en-GB" dirty="0">
                <a:cs typeface="Calibri" panose="020F0502020204030204" pitchFamily="34" charset="0"/>
              </a:rPr>
              <a:t>My idea for the future of research in Ireland, in one sentence!</a:t>
            </a:r>
            <a:endParaRPr lang="en-IE" dirty="0">
              <a:cs typeface="Calibri" panose="020F0502020204030204" pitchFamily="34" charset="0"/>
            </a:endParaRPr>
          </a:p>
          <a:p>
            <a:endParaRPr lang="en-US" dirty="0"/>
          </a:p>
        </p:txBody>
      </p:sp>
    </p:spTree>
    <p:extLst>
      <p:ext uri="{BB962C8B-B14F-4D97-AF65-F5344CB8AC3E}">
        <p14:creationId xmlns:p14="http://schemas.microsoft.com/office/powerpoint/2010/main" val="265187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E4AF1-692B-A043-8AEF-838E36F77708}"/>
              </a:ext>
            </a:extLst>
          </p:cNvPr>
          <p:cNvSpPr>
            <a:spLocks noGrp="1"/>
          </p:cNvSpPr>
          <p:nvPr>
            <p:ph type="title"/>
          </p:nvPr>
        </p:nvSpPr>
        <p:spPr/>
        <p:txBody>
          <a:bodyPr/>
          <a:lstStyle/>
          <a:p>
            <a:r>
              <a:rPr lang="en-US" dirty="0"/>
              <a:t>Guidelines</a:t>
            </a:r>
          </a:p>
        </p:txBody>
      </p:sp>
      <p:sp>
        <p:nvSpPr>
          <p:cNvPr id="3" name="Content Placeholder 2">
            <a:extLst>
              <a:ext uri="{FF2B5EF4-FFF2-40B4-BE49-F238E27FC236}">
                <a16:creationId xmlns:a16="http://schemas.microsoft.com/office/drawing/2014/main" id="{79258344-0A64-F84D-98DD-8B1A8687640E}"/>
              </a:ext>
            </a:extLst>
          </p:cNvPr>
          <p:cNvSpPr>
            <a:spLocks noGrp="1"/>
          </p:cNvSpPr>
          <p:nvPr>
            <p:ph idx="1"/>
          </p:nvPr>
        </p:nvSpPr>
        <p:spPr>
          <a:xfrm>
            <a:off x="838200" y="1825625"/>
            <a:ext cx="4537364" cy="2593975"/>
          </a:xfrm>
        </p:spPr>
        <p:txBody>
          <a:bodyPr>
            <a:normAutofit/>
          </a:bodyPr>
          <a:lstStyle/>
          <a:p>
            <a:r>
              <a:rPr lang="en-GB" sz="1500" dirty="0"/>
              <a:t>Use this template to make a presentation for your class and submit their ideas for the future of research in Ireland to Creating Our Future</a:t>
            </a:r>
          </a:p>
          <a:p>
            <a:r>
              <a:rPr lang="en-GB" sz="1500" dirty="0"/>
              <a:t>Fill in your school name, roll number and class level on the first slide</a:t>
            </a:r>
          </a:p>
          <a:p>
            <a:r>
              <a:rPr lang="en-GB" sz="1500" dirty="0"/>
              <a:t>Duplicate the second slide and have each student fill out a slide with their idea</a:t>
            </a:r>
          </a:p>
          <a:p>
            <a:r>
              <a:rPr lang="en-GB" sz="1500" dirty="0"/>
              <a:t>This idea can be anything that your learners are interested in and that they think researchers in Ireland should explore</a:t>
            </a:r>
            <a:endParaRPr lang="en-IE" sz="1500" dirty="0"/>
          </a:p>
        </p:txBody>
      </p:sp>
      <p:sp>
        <p:nvSpPr>
          <p:cNvPr id="4" name="Content Placeholder 2">
            <a:extLst>
              <a:ext uri="{FF2B5EF4-FFF2-40B4-BE49-F238E27FC236}">
                <a16:creationId xmlns:a16="http://schemas.microsoft.com/office/drawing/2014/main" id="{0F0E8E1D-36C3-AC42-9C79-DCE624A725F2}"/>
              </a:ext>
            </a:extLst>
          </p:cNvPr>
          <p:cNvSpPr txBox="1">
            <a:spLocks/>
          </p:cNvSpPr>
          <p:nvPr/>
        </p:nvSpPr>
        <p:spPr>
          <a:xfrm>
            <a:off x="5867291" y="1825625"/>
            <a:ext cx="4689764" cy="27879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333366"/>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333366"/>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333366"/>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333366"/>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333366"/>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00" dirty="0"/>
              <a:t>Make sure that the main idea is one sentence only!</a:t>
            </a:r>
          </a:p>
          <a:p>
            <a:r>
              <a:rPr lang="en-GB" sz="1500" dirty="0"/>
              <a:t>Add in any extras that your learners would like to include, such as drawings, pictures or extra information</a:t>
            </a:r>
          </a:p>
          <a:p>
            <a:r>
              <a:rPr lang="en-GB" sz="1500" dirty="0"/>
              <a:t>Email your presentation to </a:t>
            </a:r>
            <a:r>
              <a:rPr lang="en-GB" sz="1500" dirty="0">
                <a:solidFill>
                  <a:srgbClr val="00567A"/>
                </a:solidFill>
                <a:hlinkClick r:id="rId2">
                  <a:extLst>
                    <a:ext uri="{A12FA001-AC4F-418D-AE19-62706E023703}">
                      <ahyp:hlinkClr xmlns:ahyp="http://schemas.microsoft.com/office/drawing/2018/hyperlinkcolor" val="tx"/>
                    </a:ext>
                  </a:extLst>
                </a:hlinkClick>
              </a:rPr>
              <a:t>creatingourfuture@sfi.ie</a:t>
            </a:r>
            <a:r>
              <a:rPr lang="en-GB" sz="1500" dirty="0">
                <a:solidFill>
                  <a:srgbClr val="00567A"/>
                </a:solidFill>
              </a:rPr>
              <a:t> </a:t>
            </a:r>
            <a:r>
              <a:rPr lang="en-GB" sz="1500" dirty="0"/>
              <a:t>before Monday 22</a:t>
            </a:r>
            <a:r>
              <a:rPr lang="en-GB" sz="1500" baseline="30000" dirty="0"/>
              <a:t>nd</a:t>
            </a:r>
            <a:r>
              <a:rPr lang="en-GB" sz="1500" dirty="0"/>
              <a:t> November</a:t>
            </a:r>
          </a:p>
          <a:p>
            <a:r>
              <a:rPr lang="en-IE" sz="1500" dirty="0"/>
              <a:t>Use this PowerPoint to present your ideas to another class in your school for step 5 – show and tell of your Discover Primary Science and Maths award!</a:t>
            </a:r>
          </a:p>
        </p:txBody>
      </p:sp>
      <p:pic>
        <p:nvPicPr>
          <p:cNvPr id="5" name="Picture 4" descr="A picture containing text, envelope, businesscard, vector graphics&#10;&#10;Description automatically generated">
            <a:extLst>
              <a:ext uri="{FF2B5EF4-FFF2-40B4-BE49-F238E27FC236}">
                <a16:creationId xmlns:a16="http://schemas.microsoft.com/office/drawing/2014/main" id="{0598FEC3-E203-0443-AFD6-3EB73749DEF7}"/>
              </a:ext>
            </a:extLst>
          </p:cNvPr>
          <p:cNvPicPr>
            <a:picLocks/>
          </p:cNvPicPr>
          <p:nvPr/>
        </p:nvPicPr>
        <p:blipFill rotWithShape="1">
          <a:blip r:embed="rId3"/>
          <a:srcRect r="29240" b="69521"/>
          <a:stretch/>
        </p:blipFill>
        <p:spPr>
          <a:xfrm rot="10800000" flipH="1">
            <a:off x="8908255" y="5495"/>
            <a:ext cx="3297600" cy="914400"/>
          </a:xfrm>
          <a:prstGeom prst="rect">
            <a:avLst/>
          </a:prstGeom>
        </p:spPr>
      </p:pic>
      <p:pic>
        <p:nvPicPr>
          <p:cNvPr id="9" name="Picture 8" descr="A group of people on a stage&#10;&#10;Description automatically generated with medium confidence">
            <a:extLst>
              <a:ext uri="{FF2B5EF4-FFF2-40B4-BE49-F238E27FC236}">
                <a16:creationId xmlns:a16="http://schemas.microsoft.com/office/drawing/2014/main" id="{D9736120-C743-B149-B2CB-04B22B45D81A}"/>
              </a:ext>
            </a:extLst>
          </p:cNvPr>
          <p:cNvPicPr>
            <a:picLocks noChangeAspect="1"/>
          </p:cNvPicPr>
          <p:nvPr/>
        </p:nvPicPr>
        <p:blipFill>
          <a:blip r:embed="rId4"/>
          <a:stretch>
            <a:fillRect/>
          </a:stretch>
        </p:blipFill>
        <p:spPr>
          <a:xfrm>
            <a:off x="3610273" y="4406630"/>
            <a:ext cx="3804828" cy="1517734"/>
          </a:xfrm>
          <a:prstGeom prst="rect">
            <a:avLst/>
          </a:prstGeom>
        </p:spPr>
      </p:pic>
    </p:spTree>
    <p:extLst>
      <p:ext uri="{BB962C8B-B14F-4D97-AF65-F5344CB8AC3E}">
        <p14:creationId xmlns:p14="http://schemas.microsoft.com/office/powerpoint/2010/main" val="115246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684F4-BAC3-BF48-B2C6-7043C4EF9E58}"/>
              </a:ext>
            </a:extLst>
          </p:cNvPr>
          <p:cNvSpPr>
            <a:spLocks noGrp="1"/>
          </p:cNvSpPr>
          <p:nvPr>
            <p:ph type="title"/>
          </p:nvPr>
        </p:nvSpPr>
        <p:spPr/>
        <p:txBody>
          <a:bodyPr/>
          <a:lstStyle/>
          <a:p>
            <a:r>
              <a:rPr lang="en-US" dirty="0"/>
              <a:t>About Creating Our Future</a:t>
            </a:r>
          </a:p>
        </p:txBody>
      </p:sp>
      <p:sp>
        <p:nvSpPr>
          <p:cNvPr id="3" name="Content Placeholder 2">
            <a:extLst>
              <a:ext uri="{FF2B5EF4-FFF2-40B4-BE49-F238E27FC236}">
                <a16:creationId xmlns:a16="http://schemas.microsoft.com/office/drawing/2014/main" id="{C129411D-A5AE-0D49-A3DD-21A9A8179E58}"/>
              </a:ext>
            </a:extLst>
          </p:cNvPr>
          <p:cNvSpPr>
            <a:spLocks noGrp="1"/>
          </p:cNvSpPr>
          <p:nvPr>
            <p:ph sz="half" idx="1"/>
          </p:nvPr>
        </p:nvSpPr>
        <p:spPr/>
        <p:txBody>
          <a:bodyPr>
            <a:normAutofit fontScale="55000" lnSpcReduction="20000"/>
          </a:bodyPr>
          <a:lstStyle/>
          <a:p>
            <a:pPr marL="0" indent="0">
              <a:lnSpc>
                <a:spcPct val="107000"/>
              </a:lnSpc>
              <a:spcAft>
                <a:spcPts val="800"/>
              </a:spcAft>
              <a:buNone/>
            </a:pPr>
            <a:r>
              <a:rPr lang="en-IE" dirty="0">
                <a:solidFill>
                  <a:srgbClr val="00567A"/>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Creating Our Future</a:t>
            </a:r>
            <a:r>
              <a:rPr lang="en-IE" dirty="0">
                <a:solidFill>
                  <a:srgbClr val="00567A"/>
                </a:solidFill>
                <a:latin typeface="Calibri" panose="020F0502020204030204" pitchFamily="34" charset="0"/>
                <a:ea typeface="Calibri" panose="020F0502020204030204" pitchFamily="34" charset="0"/>
                <a:cs typeface="Times New Roman" panose="02020603050405020304" pitchFamily="18" charset="0"/>
              </a:rPr>
              <a:t> </a:t>
            </a:r>
            <a:r>
              <a:rPr lang="en-IE" dirty="0">
                <a:latin typeface="Calibri" panose="020F0502020204030204" pitchFamily="34" charset="0"/>
                <a:ea typeface="Calibri" panose="020F0502020204030204" pitchFamily="34" charset="0"/>
                <a:cs typeface="Times New Roman" panose="02020603050405020304" pitchFamily="18" charset="0"/>
              </a:rPr>
              <a:t>is a Government of Ireland campaign to stimulate a national conversation between everyone in Ireland on their ideas on how to make our country better for all. </a:t>
            </a:r>
            <a:r>
              <a:rPr lang="en-GB" dirty="0">
                <a:latin typeface="Calibri" panose="020F0502020204030204" pitchFamily="34" charset="0"/>
                <a:ea typeface="Calibri" panose="020F0502020204030204" pitchFamily="34" charset="0"/>
                <a:cs typeface="Times New Roman" panose="02020603050405020304" pitchFamily="18" charset="0"/>
              </a:rPr>
              <a:t>While we might not always think about it, research and innovation affect nearly every part of our lives. The COVID-19 pandemic in particular has shown the importance and value of research and innovation in our lives – medically, socially, politically, and economically. Ideas are the starting point for all research and innovation. Anyone, anywhere can have an idea that inspires research and innovation. It could be based on an opportunity or challenge that someone has identified in their own life, for their community, for Ireland or for the world. </a:t>
            </a:r>
            <a:endParaRPr lang="en-IE" dirty="0"/>
          </a:p>
        </p:txBody>
      </p:sp>
      <p:sp>
        <p:nvSpPr>
          <p:cNvPr id="4" name="Content Placeholder 3">
            <a:extLst>
              <a:ext uri="{FF2B5EF4-FFF2-40B4-BE49-F238E27FC236}">
                <a16:creationId xmlns:a16="http://schemas.microsoft.com/office/drawing/2014/main" id="{7D10254F-551C-284F-AA86-2E83FB4CC927}"/>
              </a:ext>
            </a:extLst>
          </p:cNvPr>
          <p:cNvSpPr>
            <a:spLocks noGrp="1"/>
          </p:cNvSpPr>
          <p:nvPr>
            <p:ph sz="half" idx="2"/>
          </p:nvPr>
        </p:nvSpPr>
        <p:spPr>
          <a:xfrm>
            <a:off x="6150934" y="1825625"/>
            <a:ext cx="5202866" cy="3044549"/>
          </a:xfrm>
        </p:spPr>
        <p:txBody>
          <a:bodyPr>
            <a:normAutofit fontScale="55000" lnSpcReduction="20000"/>
          </a:bodyPr>
          <a:lstStyle/>
          <a:p>
            <a:pPr marL="0" indent="0">
              <a:lnSpc>
                <a:spcPct val="107000"/>
              </a:lnSpc>
              <a:spcAft>
                <a:spcPts val="800"/>
              </a:spcAft>
              <a:buNone/>
            </a:pPr>
            <a:r>
              <a:rPr lang="en-GB" dirty="0">
                <a:latin typeface="Calibri" panose="020F0502020204030204" pitchFamily="34" charset="0"/>
                <a:ea typeface="Calibri" panose="020F0502020204030204" pitchFamily="34" charset="0"/>
                <a:cs typeface="Times New Roman" panose="02020603050405020304" pitchFamily="18" charset="0"/>
              </a:rPr>
              <a:t>Or it could be based on a topic that someone is curious or passionate about. </a:t>
            </a:r>
            <a:r>
              <a:rPr lang="en-IE" dirty="0">
                <a:latin typeface="Calibri" panose="020F0502020204030204" pitchFamily="34" charset="0"/>
                <a:ea typeface="Calibri" panose="020F0502020204030204" pitchFamily="34" charset="0"/>
                <a:cs typeface="Times New Roman" panose="02020603050405020304" pitchFamily="18" charset="0"/>
              </a:rPr>
              <a:t>Creating Our Future wants to hear them all – in particular from primary school learners. </a:t>
            </a:r>
            <a:r>
              <a:rPr lang="en-GB" dirty="0">
                <a:latin typeface="Calibri" panose="020F0502020204030204" pitchFamily="34" charset="0"/>
                <a:ea typeface="Calibri" panose="020F0502020204030204" pitchFamily="34" charset="0"/>
                <a:cs typeface="Times New Roman" panose="02020603050405020304" pitchFamily="18" charset="0"/>
              </a:rPr>
              <a:t>All ideas will be captured and will help inform the future direction of research and innovation in Ireland.</a:t>
            </a:r>
            <a:endParaRPr lang="en-IE"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E" dirty="0">
                <a:latin typeface="Calibri" panose="020F0502020204030204" pitchFamily="34" charset="0"/>
                <a:ea typeface="Calibri" panose="020F0502020204030204" pitchFamily="34" charset="0"/>
                <a:cs typeface="Times New Roman" panose="02020603050405020304" pitchFamily="18" charset="0"/>
              </a:rPr>
              <a:t>Science Foundation Ireland is inviting primary schools to get involved in the process of generating ideas. Email this presentation back to </a:t>
            </a:r>
            <a:r>
              <a:rPr lang="en-IE" dirty="0">
                <a:solidFill>
                  <a:srgbClr val="00567A"/>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creatingourfuture@sfi.ie</a:t>
            </a:r>
            <a:r>
              <a:rPr lang="en-IE" dirty="0">
                <a:solidFill>
                  <a:srgbClr val="00567A"/>
                </a:solidFill>
                <a:latin typeface="Calibri" panose="020F0502020204030204" pitchFamily="34" charset="0"/>
                <a:ea typeface="Calibri" panose="020F0502020204030204" pitchFamily="34" charset="0"/>
                <a:cs typeface="Times New Roman" panose="02020603050405020304" pitchFamily="18" charset="0"/>
              </a:rPr>
              <a:t> </a:t>
            </a:r>
            <a:r>
              <a:rPr lang="en-IE" dirty="0">
                <a:latin typeface="Calibri" panose="020F0502020204030204" pitchFamily="34" charset="0"/>
                <a:ea typeface="Calibri" panose="020F0502020204030204" pitchFamily="34" charset="0"/>
                <a:cs typeface="Times New Roman" panose="02020603050405020304" pitchFamily="18" charset="0"/>
              </a:rPr>
              <a:t>to get involved and have your say.</a:t>
            </a:r>
          </a:p>
          <a:p>
            <a:pPr marL="0" indent="0">
              <a:lnSpc>
                <a:spcPct val="107000"/>
              </a:lnSpc>
              <a:spcAft>
                <a:spcPts val="800"/>
              </a:spcAft>
              <a:buNone/>
            </a:pPr>
            <a:r>
              <a:rPr lang="en-IE" dirty="0">
                <a:latin typeface="Calibri" panose="020F0502020204030204" pitchFamily="34" charset="0"/>
                <a:cs typeface="Times New Roman" panose="02020603050405020304" pitchFamily="18" charset="0"/>
              </a:rPr>
              <a:t>Further information is available on </a:t>
            </a:r>
            <a:r>
              <a:rPr lang="en-IE" u="sng" dirty="0">
                <a:solidFill>
                  <a:srgbClr val="00567A"/>
                </a:solidFill>
                <a:latin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creatingourfuture.ie</a:t>
            </a:r>
            <a:r>
              <a:rPr lang="en-IE" dirty="0">
                <a:solidFill>
                  <a:srgbClr val="00567A"/>
                </a:solidFill>
                <a:latin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r>
              <a:rPr lang="en-IE" dirty="0">
                <a:latin typeface="Calibri" panose="020F0502020204030204" pitchFamily="34" charset="0"/>
                <a:cs typeface="Times New Roman" panose="02020603050405020304" pitchFamily="18" charset="0"/>
              </a:rPr>
              <a:t>and our Science Week resources will be available on </a:t>
            </a:r>
            <a:r>
              <a:rPr lang="en-IE" u="sng" dirty="0">
                <a:solidFill>
                  <a:srgbClr val="00567A"/>
                </a:solidFill>
                <a:latin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scienceweek.ie</a:t>
            </a:r>
            <a:r>
              <a:rPr lang="en-IE" dirty="0">
                <a:latin typeface="Calibri" panose="020F0502020204030204" pitchFamily="34" charset="0"/>
                <a:cs typeface="Times New Roman" panose="02020603050405020304" pitchFamily="18" charset="0"/>
              </a:rPr>
              <a:t>.</a:t>
            </a:r>
            <a:endParaRPr lang="en-IE" dirty="0"/>
          </a:p>
        </p:txBody>
      </p:sp>
      <p:pic>
        <p:nvPicPr>
          <p:cNvPr id="5" name="Picture 4" descr="A picture containing text, envelope, businesscard, vector graphics&#10;&#10;Description automatically generated">
            <a:extLst>
              <a:ext uri="{FF2B5EF4-FFF2-40B4-BE49-F238E27FC236}">
                <a16:creationId xmlns:a16="http://schemas.microsoft.com/office/drawing/2014/main" id="{2D4F8F32-C555-534B-AF5F-889DECDEE115}"/>
              </a:ext>
            </a:extLst>
          </p:cNvPr>
          <p:cNvPicPr>
            <a:picLocks/>
          </p:cNvPicPr>
          <p:nvPr/>
        </p:nvPicPr>
        <p:blipFill rotWithShape="1">
          <a:blip r:embed="rId6"/>
          <a:srcRect r="29240" b="69521"/>
          <a:stretch/>
        </p:blipFill>
        <p:spPr>
          <a:xfrm rot="10800000" flipH="1">
            <a:off x="8908255" y="5495"/>
            <a:ext cx="3297600" cy="914400"/>
          </a:xfrm>
          <a:prstGeom prst="rect">
            <a:avLst/>
          </a:prstGeom>
        </p:spPr>
      </p:pic>
    </p:spTree>
    <p:extLst>
      <p:ext uri="{BB962C8B-B14F-4D97-AF65-F5344CB8AC3E}">
        <p14:creationId xmlns:p14="http://schemas.microsoft.com/office/powerpoint/2010/main" val="11610933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TotalTime>
  <Words>452</Words>
  <Application>Microsoft Macintosh PowerPoint</Application>
  <PresentationFormat>Widescreen</PresentationFormat>
  <Paragraphs>23</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Lucida Handwriting</vt:lpstr>
      <vt:lpstr>Office Theme</vt:lpstr>
      <vt:lpstr>PowerPoint Presentation</vt:lpstr>
      <vt:lpstr>PowerPoint Presentation</vt:lpstr>
      <vt:lpstr>Guidelines</vt:lpstr>
      <vt:lpstr>About Creating Our Future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Kirkman</dc:creator>
  <cp:lastModifiedBy>Sue Power</cp:lastModifiedBy>
  <cp:revision>16</cp:revision>
  <dcterms:created xsi:type="dcterms:W3CDTF">2018-10-17T15:54:26Z</dcterms:created>
  <dcterms:modified xsi:type="dcterms:W3CDTF">2021-09-23T09:42:54Z</dcterms:modified>
</cp:coreProperties>
</file>